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T Sans Narrow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TSansNarrow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PTSansNarrow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5e8b7a3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5e8b7a3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d939617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d939617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5e8b7a3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5e8b7a3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9d93961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9d9396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9d93961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9d9396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63498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63498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67cb3c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67cb3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9d9396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9d9396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634989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634989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d93961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d93961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5e2843a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5e2843a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67cb3c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67cb3c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9d9396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9d9396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634989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634989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9d939617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9d939617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5e8b7a3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5e8b7a3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5e8b7a3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5e8b7a3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9d939617_1_2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9d939617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d9d93961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d9d9396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5e8b7a3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5e8b7a3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67cb3cde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67cb3cde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5e2843a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5e2843a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d9d93961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d9d93961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d9d939617_1_3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d9d939617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9d939617_1_19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9d93961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e8b7a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5e8b7a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5e8b7a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5e8b7a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9d939617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9d939617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5e8b7a3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5e8b7a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5e8b7a3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5e8b7a3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5e8b7a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5e8b7a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ldsntu2017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arxiv.org/abs/1701.07875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arxiv.org/abs/1701.07875" TargetMode="External"/><Relationship Id="rId6" Type="http://schemas.openxmlformats.org/officeDocument/2006/relationships/hyperlink" Target="https://arxiv.org/abs/1701.07875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s://pdfs.semanticscholar.org/0bbc/35bdbd643fb520ce349bdd486ef2c490f1fc.pdf" TargetMode="External"/><Relationship Id="rId6" Type="http://schemas.openxmlformats.org/officeDocument/2006/relationships/hyperlink" Target="https://pdfs.semanticscholar.org/0bbc/35bdbd643fb520ce349bdd486ef2c490f1fc.pdf" TargetMode="External"/><Relationship Id="rId7" Type="http://schemas.openxmlformats.org/officeDocument/2006/relationships/hyperlink" Target="https://pdfs.semanticscholar.org/0bbc/35bdbd643fb520ce349bdd486ef2c490f1fc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hyperlink" Target="https://arxiv.org/abs/1702.08431" TargetMode="External"/><Relationship Id="rId6" Type="http://schemas.openxmlformats.org/officeDocument/2006/relationships/hyperlink" Target="https://arxiv.org/abs/1702.08431" TargetMode="External"/><Relationship Id="rId7" Type="http://schemas.openxmlformats.org/officeDocument/2006/relationships/hyperlink" Target="https://arxiv.org/abs/1702.08431" TargetMode="External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open?id=0BwJmB7alR-AvMHEtczZZN0EtdzQ" TargetMode="External"/><Relationship Id="rId4" Type="http://schemas.openxmlformats.org/officeDocument/2006/relationships/image" Target="../media/image30.jp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arxiv.org/pdf/1605.05396.pdf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github.com/ryankiros/skip-though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MLDS 2017 Spring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HW3 - Generative Adversarial Networks</a:t>
            </a:r>
            <a:endParaRPr sz="3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3"/>
              </a:rPr>
              <a:t>mldsntu2017@gmail.com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process tool - skimage and scipy.misc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46767" l="0" r="53591" t="3727"/>
          <a:stretch/>
        </p:blipFill>
        <p:spPr>
          <a:xfrm>
            <a:off x="116800" y="1289075"/>
            <a:ext cx="4243599" cy="25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60117" l="0" r="52532" t="3533"/>
          <a:stretch/>
        </p:blipFill>
        <p:spPr>
          <a:xfrm>
            <a:off x="4563125" y="1301850"/>
            <a:ext cx="4340376" cy="18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413200" y="3822075"/>
            <a:ext cx="76512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5F5F5"/>
                </a:highlight>
              </a:rPr>
              <a:t>Install:</a:t>
            </a:r>
            <a:endParaRPr>
              <a:highlight>
                <a:srgbClr val="F5F5F5"/>
              </a:highlight>
            </a:endParaRPr>
          </a:p>
          <a:p>
            <a:pPr indent="-317500" lvl="0" marL="457200" marR="88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highlight>
                  <a:srgbClr val="F5F5F5"/>
                </a:highlight>
              </a:rPr>
              <a:t>sudo apt-get install python-skimage</a:t>
            </a:r>
            <a:endParaRPr>
              <a:highlight>
                <a:srgbClr val="F5F5F5"/>
              </a:highlight>
            </a:endParaRPr>
          </a:p>
          <a:p>
            <a:pPr indent="-317500" lvl="0" marL="457200" marR="88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highlight>
                  <a:srgbClr val="F5F5F5"/>
                </a:highlight>
              </a:rPr>
              <a:t>sudo pip install --user numpy scipy</a:t>
            </a:r>
            <a:endParaRPr>
              <a:highlight>
                <a:srgbClr val="F5F5F5"/>
              </a:highlight>
            </a:endParaRPr>
          </a:p>
          <a:p>
            <a:pPr indent="0" lvl="0" marL="88900" marR="889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Little Demo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13" y="1421650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01900" y="101552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 text: black hair blue eyes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8" y="3235900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401900" y="292052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 text: green hair green eyes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13" y="2304825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385800" y="198757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 text: pink hair green eyes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88" y="4253025"/>
            <a:ext cx="52101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398250" y="3931438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input text: blue hair red eyes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Tips for training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zh-TW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Discriminator output: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(real img, right text): 1</a:t>
            </a:r>
            <a:endParaRPr sz="16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(fake img, right text): 0</a:t>
            </a:r>
            <a:endParaRPr sz="16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(real img, wrong text): 0</a:t>
            </a:r>
            <a:endParaRPr sz="16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(wrong img, right text): 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zh-TW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objective function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Wasserstein GAN (WGAN)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Least Squares GAN (LSGAN)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Boundary-Seeking GAN (BGAN)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Earth-Mover (Wasserstain-1) distance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optimization problem is thus :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50" y="1786975"/>
            <a:ext cx="4915952" cy="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586800" y="4621475"/>
            <a:ext cx="8245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Reference : </a:t>
            </a:r>
            <a:r>
              <a:rPr lang="zh-TW" sz="1100" u="sng">
                <a:solidFill>
                  <a:schemeClr val="hlink"/>
                </a:solidFill>
                <a:hlinkClick r:id="rId4"/>
              </a:rPr>
              <a:t>Arjovsky, Martin, Soumith Chintala, and Léon Bottou. "Wasserstein gan." </a:t>
            </a:r>
            <a:r>
              <a:rPr i="1" lang="zh-TW" sz="1100" u="sng">
                <a:solidFill>
                  <a:schemeClr val="hlink"/>
                </a:solidFill>
                <a:hlinkClick r:id="rId5"/>
              </a:rPr>
              <a:t>arXiv preprint arXiv:1701.07875</a:t>
            </a:r>
            <a:r>
              <a:rPr lang="zh-TW" sz="1100" u="sng">
                <a:solidFill>
                  <a:schemeClr val="hlink"/>
                </a:solidFill>
                <a:hlinkClick r:id="rId6"/>
              </a:rPr>
              <a:t> (2017).</a:t>
            </a:r>
            <a:endParaRPr sz="1100"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9400" y="2333950"/>
            <a:ext cx="4355290" cy="5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750" y="3287500"/>
            <a:ext cx="4915950" cy="43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4163" y="3777297"/>
            <a:ext cx="5905767" cy="4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5940125" y="1603900"/>
            <a:ext cx="2663400" cy="546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EM distance is Continuous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JS-divergence is not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Discriminator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Generator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25" y="1956275"/>
            <a:ext cx="6722601" cy="5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5" y="3496825"/>
            <a:ext cx="4109420" cy="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957450" y="1278500"/>
            <a:ext cx="4358700" cy="551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The output of D is thus not probability anymore !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The D loss turn to be a measure of distance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Notes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apply sigmoid at the output of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Clip the weight of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RMSProp instead of Adam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 more iteration of D (the paper use 5)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Least Squares GAN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Discriminator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Generator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" y="3442100"/>
            <a:ext cx="4506600" cy="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75" y="1903174"/>
            <a:ext cx="8175435" cy="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529050" y="4682925"/>
            <a:ext cx="7844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Reference: </a:t>
            </a:r>
            <a:r>
              <a:rPr lang="zh-TW" sz="1100" u="sng">
                <a:solidFill>
                  <a:schemeClr val="hlink"/>
                </a:solidFill>
                <a:hlinkClick r:id="rId5"/>
              </a:rPr>
              <a:t>Mao, Xudong, et al. "Least squares generative adversarial networks." </a:t>
            </a:r>
            <a:r>
              <a:rPr i="1" lang="zh-TW" sz="1100" u="sng">
                <a:solidFill>
                  <a:schemeClr val="hlink"/>
                </a:solidFill>
                <a:hlinkClick r:id="rId6"/>
              </a:rPr>
              <a:t>arXiv preprint ArXiv:1611.04076</a:t>
            </a:r>
            <a:r>
              <a:rPr lang="zh-TW" sz="1100" u="sng">
                <a:solidFill>
                  <a:schemeClr val="hlink"/>
                </a:solidFill>
                <a:hlinkClick r:id="rId7"/>
              </a:rPr>
              <a:t> (2016).</a:t>
            </a:r>
            <a:endParaRPr sz="1100"/>
          </a:p>
        </p:txBody>
      </p:sp>
      <p:sp>
        <p:nvSpPr>
          <p:cNvPr id="219" name="Google Shape;219;p28"/>
          <p:cNvSpPr txBox="1"/>
          <p:nvPr/>
        </p:nvSpPr>
        <p:spPr>
          <a:xfrm>
            <a:off x="41880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79897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-1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420500" y="30881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0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Least Squares GAN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33177" l="35476" r="34920" t="26821"/>
          <a:stretch/>
        </p:blipFill>
        <p:spPr>
          <a:xfrm>
            <a:off x="4092425" y="1422275"/>
            <a:ext cx="2140973" cy="1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4">
            <a:alphaModFix/>
          </a:blip>
          <a:srcRect b="31563" l="17832" r="54342" t="31377"/>
          <a:stretch/>
        </p:blipFill>
        <p:spPr>
          <a:xfrm>
            <a:off x="4130750" y="3146925"/>
            <a:ext cx="2102650" cy="15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32605" l="4387" r="65864" t="27393"/>
          <a:stretch/>
        </p:blipFill>
        <p:spPr>
          <a:xfrm>
            <a:off x="311700" y="1582600"/>
            <a:ext cx="3473928" cy="262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702838" y="3971575"/>
            <a:ext cx="2844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ideal</a:t>
            </a:r>
            <a:r>
              <a:rPr lang="zh-TW" sz="1100"/>
              <a:t> situation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D can’t distinguish real and fake samples</a:t>
            </a:r>
            <a:endParaRPr sz="1100"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33177" l="65947" r="3410" t="26821"/>
          <a:stretch/>
        </p:blipFill>
        <p:spPr>
          <a:xfrm>
            <a:off x="6334551" y="1422275"/>
            <a:ext cx="2216098" cy="16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 b="31563" l="46996" r="26018" t="31377"/>
          <a:stretch/>
        </p:blipFill>
        <p:spPr>
          <a:xfrm>
            <a:off x="6422999" y="3146925"/>
            <a:ext cx="2039198" cy="157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5090400" y="3676825"/>
            <a:ext cx="940800" cy="404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Saturate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6423000" y="1058375"/>
            <a:ext cx="2451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accent1"/>
                </a:solidFill>
              </a:rPr>
              <a:t>Drag to decision boundary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236" name="Google Shape;236;p29"/>
          <p:cNvGrpSpPr/>
          <p:nvPr/>
        </p:nvGrpSpPr>
        <p:grpSpPr>
          <a:xfrm>
            <a:off x="618850" y="1778975"/>
            <a:ext cx="2814901" cy="2133900"/>
            <a:chOff x="618850" y="1778975"/>
            <a:chExt cx="2814901" cy="2133900"/>
          </a:xfrm>
        </p:grpSpPr>
        <p:sp>
          <p:nvSpPr>
            <p:cNvPr id="237" name="Google Shape;237;p29"/>
            <p:cNvSpPr/>
            <p:nvPr/>
          </p:nvSpPr>
          <p:spPr>
            <a:xfrm flipH="1">
              <a:off x="816851" y="1879775"/>
              <a:ext cx="2616900" cy="20331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9"/>
            <p:cNvSpPr txBox="1"/>
            <p:nvPr/>
          </p:nvSpPr>
          <p:spPr>
            <a:xfrm>
              <a:off x="2258175" y="2968775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0000FF"/>
                  </a:solidFill>
                </a:rPr>
                <a:t>1</a:t>
              </a:r>
              <a:endParaRPr sz="2800">
                <a:solidFill>
                  <a:srgbClr val="0000FF"/>
                </a:solidFill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 flipH="1" rot="10800000">
              <a:off x="618850" y="1778975"/>
              <a:ext cx="2337000" cy="17259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 txBox="1"/>
            <p:nvPr/>
          </p:nvSpPr>
          <p:spPr>
            <a:xfrm>
              <a:off x="954025" y="198830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0000FF"/>
                  </a:solidFill>
                </a:rPr>
                <a:t>0</a:t>
              </a:r>
              <a:endParaRPr sz="2800">
                <a:solidFill>
                  <a:srgbClr val="0000FF"/>
                </a:solidFill>
              </a:endParaRPr>
            </a:p>
          </p:txBody>
        </p:sp>
      </p:grpSp>
      <p:grpSp>
        <p:nvGrpSpPr>
          <p:cNvPr id="241" name="Google Shape;241;p29"/>
          <p:cNvGrpSpPr/>
          <p:nvPr/>
        </p:nvGrpSpPr>
        <p:grpSpPr>
          <a:xfrm>
            <a:off x="619550" y="1795425"/>
            <a:ext cx="2928300" cy="2101000"/>
            <a:chOff x="619550" y="1795425"/>
            <a:chExt cx="2928300" cy="2101000"/>
          </a:xfrm>
        </p:grpSpPr>
        <p:sp>
          <p:nvSpPr>
            <p:cNvPr id="242" name="Google Shape;242;p29"/>
            <p:cNvSpPr/>
            <p:nvPr/>
          </p:nvSpPr>
          <p:spPr>
            <a:xfrm>
              <a:off x="619550" y="1795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19550" y="2532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619550" y="3269425"/>
              <a:ext cx="2928300" cy="6270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 txBox="1"/>
            <p:nvPr/>
          </p:nvSpPr>
          <p:spPr>
            <a:xfrm>
              <a:off x="1734800" y="324180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FF0000"/>
                  </a:solidFill>
                </a:rPr>
                <a:t>1</a:t>
              </a:r>
              <a:endParaRPr sz="2800">
                <a:solidFill>
                  <a:srgbClr val="FF0000"/>
                </a:solidFill>
              </a:endParaRPr>
            </a:p>
          </p:txBody>
        </p:sp>
        <p:sp>
          <p:nvSpPr>
            <p:cNvPr id="246" name="Google Shape;246;p29"/>
            <p:cNvSpPr txBox="1"/>
            <p:nvPr/>
          </p:nvSpPr>
          <p:spPr>
            <a:xfrm>
              <a:off x="1734800" y="2522225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FF0000"/>
                  </a:solidFill>
                </a:rPr>
                <a:t>0</a:t>
              </a:r>
              <a:endParaRPr sz="2800">
                <a:solidFill>
                  <a:srgbClr val="FF0000"/>
                </a:solidFill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1734800" y="1802650"/>
              <a:ext cx="697800" cy="6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>
                  <a:solidFill>
                    <a:srgbClr val="FF0000"/>
                  </a:solidFill>
                </a:rPr>
                <a:t>-1</a:t>
              </a:r>
              <a:endParaRPr sz="2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Least Squares GAN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Discriminator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Generator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75" y="3442100"/>
            <a:ext cx="4506600" cy="6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75" y="1903174"/>
            <a:ext cx="8175435" cy="6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41880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989775" y="15277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0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4420500" y="3088125"/>
            <a:ext cx="4311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1</a:t>
            </a:r>
            <a:endParaRPr b="1"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Least Squares GAN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Notes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not apply sigmoid at the output of 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Task 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Text2image generation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Dataset collection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Model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Conditional GAN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Tips for training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Discriminator loss function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Objective function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Submission and grading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Boundary-Seeking GAN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25" y="1290600"/>
            <a:ext cx="3200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725" y="2318500"/>
            <a:ext cx="3333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443850" y="4569025"/>
            <a:ext cx="8256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Reference : </a:t>
            </a:r>
            <a:r>
              <a:rPr lang="zh-TW" sz="1100" u="sng">
                <a:solidFill>
                  <a:schemeClr val="hlink"/>
                </a:solidFill>
                <a:hlinkClick r:id="rId5"/>
              </a:rPr>
              <a:t>Hjelm, R. Devon, et al. "Boundary-Seeking Generative Adversarial Networks." </a:t>
            </a:r>
            <a:r>
              <a:rPr i="1" lang="zh-TW" sz="1100" u="sng">
                <a:solidFill>
                  <a:schemeClr val="hlink"/>
                </a:solidFill>
                <a:hlinkClick r:id="rId6"/>
              </a:rPr>
              <a:t>arXiv preprint arXiv:1702.08431</a:t>
            </a:r>
            <a:r>
              <a:rPr lang="zh-TW" sz="1100" u="sng">
                <a:solidFill>
                  <a:schemeClr val="hlink"/>
                </a:solidFill>
                <a:hlinkClick r:id="rId7"/>
              </a:rPr>
              <a:t> (2017).</a:t>
            </a:r>
            <a:endParaRPr sz="1100"/>
          </a:p>
        </p:txBody>
      </p:sp>
      <p:sp>
        <p:nvSpPr>
          <p:cNvPr id="274" name="Google Shape;274;p32"/>
          <p:cNvSpPr txBox="1"/>
          <p:nvPr/>
        </p:nvSpPr>
        <p:spPr>
          <a:xfrm>
            <a:off x="983025" y="1424700"/>
            <a:ext cx="349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Optimum Discriminator :</a:t>
            </a:r>
            <a:endParaRPr sz="2000"/>
          </a:p>
        </p:txBody>
      </p:sp>
      <p:sp>
        <p:nvSpPr>
          <p:cNvPr id="275" name="Google Shape;275;p32"/>
          <p:cNvSpPr txBox="1"/>
          <p:nvPr/>
        </p:nvSpPr>
        <p:spPr>
          <a:xfrm>
            <a:off x="608075" y="3528588"/>
            <a:ext cx="3499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For imperfect discriminator</a:t>
            </a:r>
            <a:r>
              <a:rPr lang="zh-TW" sz="2000"/>
              <a:t> :</a:t>
            </a:r>
            <a:endParaRPr sz="2000"/>
          </a:p>
        </p:txBody>
      </p:sp>
      <p:sp>
        <p:nvSpPr>
          <p:cNvPr id="276" name="Google Shape;276;p32"/>
          <p:cNvSpPr/>
          <p:nvPr/>
        </p:nvSpPr>
        <p:spPr>
          <a:xfrm>
            <a:off x="5549700" y="2139325"/>
            <a:ext cx="423000" cy="33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5536425" y="3115063"/>
            <a:ext cx="423000" cy="33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4107575" y="4246575"/>
            <a:ext cx="2490000" cy="4329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accent1"/>
                </a:solidFill>
              </a:rPr>
              <a:t>Z : normalize term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8675" y="3394500"/>
            <a:ext cx="3238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Boundary-Seeking GAN</a:t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Generator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Only change the loss function of G</a:t>
            </a:r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00" y="1686051"/>
            <a:ext cx="6759375" cy="5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Boundary-Seeking GAN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21469" l="12639" r="12082" t="29254"/>
          <a:stretch/>
        </p:blipFill>
        <p:spPr>
          <a:xfrm>
            <a:off x="1130175" y="1650400"/>
            <a:ext cx="6883651" cy="2534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4"/>
          <p:cNvGrpSpPr/>
          <p:nvPr/>
        </p:nvGrpSpPr>
        <p:grpSpPr>
          <a:xfrm>
            <a:off x="2227850" y="2230250"/>
            <a:ext cx="2397275" cy="1406325"/>
            <a:chOff x="2227850" y="2230250"/>
            <a:chExt cx="2397275" cy="1406325"/>
          </a:xfrm>
        </p:grpSpPr>
        <p:sp>
          <p:nvSpPr>
            <p:cNvPr id="295" name="Google Shape;295;p34"/>
            <p:cNvSpPr/>
            <p:nvPr/>
          </p:nvSpPr>
          <p:spPr>
            <a:xfrm>
              <a:off x="2227850" y="2968775"/>
              <a:ext cx="424800" cy="12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227850" y="2776550"/>
              <a:ext cx="1132800" cy="121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2652650" y="3090275"/>
              <a:ext cx="16488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0000FF"/>
                  </a:solidFill>
                </a:rPr>
                <a:t>move toward decision boundary</a:t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2976325" y="2230250"/>
              <a:ext cx="16488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0000"/>
                  </a:solidFill>
                </a:rPr>
                <a:t>move beyond the true sample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and Grading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 3 package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311700" y="1037725"/>
            <a:ext cx="85206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Anime Dataset: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data:  33.4k (image, tags) pair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faces/, tags.csv, sample_testing.txt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tags file format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img_id &lt;comma&gt; tag1 &lt;colon&gt; #_post &lt;tab&gt; tag2 &lt;colon&gt; 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text file format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testing_text_id &lt;comma&gt; testing_text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text only includes </a:t>
            </a:r>
            <a:r>
              <a:rPr b="1" lang="zh-TW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‘color hair’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zh-TW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‘color eyes’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only alphabetic char involved.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download link: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https://drive.google.com/open?id=0BwJmB7alR-AvMHEtczZZN0EtdzQ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to do something cool beyond generating faces, mail us. We will give you original 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700" y="11139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6564950" y="1071825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blue eyes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short hair</a:t>
            </a:r>
            <a:endParaRPr sz="1800"/>
          </a:p>
        </p:txBody>
      </p:sp>
      <p:sp>
        <p:nvSpPr>
          <p:cNvPr id="312" name="Google Shape;312;p36"/>
          <p:cNvSpPr txBox="1"/>
          <p:nvPr/>
        </p:nvSpPr>
        <p:spPr>
          <a:xfrm>
            <a:off x="6380741" y="2674725"/>
            <a:ext cx="2038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E69138"/>
                </a:solidFill>
              </a:rPr>
              <a:t>tags.csv</a:t>
            </a:r>
            <a:endParaRPr b="1" sz="1600">
              <a:solidFill>
                <a:srgbClr val="E69138"/>
              </a:solidFill>
            </a:endParaRPr>
          </a:p>
        </p:txBody>
      </p:sp>
      <p:sp>
        <p:nvSpPr>
          <p:cNvPr id="313" name="Google Shape;313;p36"/>
          <p:cNvSpPr txBox="1"/>
          <p:nvPr/>
        </p:nvSpPr>
        <p:spPr>
          <a:xfrm>
            <a:off x="6409157" y="3119775"/>
            <a:ext cx="2038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E69138"/>
                </a:solidFill>
              </a:rPr>
              <a:t>sample testing_text.txt</a:t>
            </a:r>
            <a:endParaRPr b="1" sz="1600">
              <a:solidFill>
                <a:srgbClr val="E69138"/>
              </a:solidFill>
            </a:endParaRPr>
          </a:p>
        </p:txBody>
      </p:sp>
      <p:pic>
        <p:nvPicPr>
          <p:cNvPr id="314" name="Google Shape;314;p36"/>
          <p:cNvPicPr preferRelativeResize="0"/>
          <p:nvPr/>
        </p:nvPicPr>
        <p:blipFill rotWithShape="1">
          <a:blip r:embed="rId5">
            <a:alphaModFix/>
          </a:blip>
          <a:srcRect b="86231" l="3011" r="37700" t="2876"/>
          <a:stretch/>
        </p:blipFill>
        <p:spPr>
          <a:xfrm>
            <a:off x="962075" y="2515084"/>
            <a:ext cx="5420998" cy="55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6">
            <a:alphaModFix/>
          </a:blip>
          <a:srcRect b="86240" l="1733" r="80035" t="2867"/>
          <a:stretch/>
        </p:blipFill>
        <p:spPr>
          <a:xfrm>
            <a:off x="4730400" y="3207101"/>
            <a:ext cx="1667025" cy="5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zh-TW">
                <a:solidFill>
                  <a:srgbClr val="FF0000"/>
                </a:solidFill>
              </a:rPr>
              <a:t>Only </a:t>
            </a:r>
            <a:r>
              <a:rPr b="1" lang="zh-TW">
                <a:solidFill>
                  <a:srgbClr val="FF0000"/>
                </a:solidFill>
              </a:rPr>
              <a:t>Python</a:t>
            </a:r>
            <a:r>
              <a:rPr lang="zh-TW">
                <a:solidFill>
                  <a:srgbClr val="FF0000"/>
                </a:solidFill>
              </a:rPr>
              <a:t> with </a:t>
            </a:r>
            <a:r>
              <a:rPr b="1" lang="zh-TW">
                <a:solidFill>
                  <a:srgbClr val="FF0000"/>
                </a:solidFill>
              </a:rPr>
              <a:t>Tensorflow r1.0</a:t>
            </a:r>
            <a:r>
              <a:rPr lang="zh-TW">
                <a:solidFill>
                  <a:srgbClr val="FF0000"/>
                </a:solidFill>
              </a:rPr>
              <a:t> for GAN</a:t>
            </a:r>
            <a:endParaRPr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ource Code Pro"/>
              <a:buChar char="○"/>
            </a:pPr>
            <a:r>
              <a:rPr lang="zh-TW" sz="1600"/>
              <a:t>You are allowed to use any tool to process text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You are allowed to use any data you collect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Deadline: </a:t>
            </a:r>
            <a:r>
              <a:rPr b="1" lang="zh-TW">
                <a:solidFill>
                  <a:srgbClr val="FF0000"/>
                </a:solidFill>
              </a:rPr>
              <a:t>5/25(Thu.) 23:59:59 (UTC+8)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rgbClr val="4A86E8"/>
                </a:solidFill>
              </a:rPr>
              <a:t>MLDS2017/hw3</a:t>
            </a:r>
            <a:r>
              <a:rPr lang="zh-TW"/>
              <a:t> should contain following files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b="1" lang="zh-TW" sz="1600">
                <a:solidFill>
                  <a:srgbClr val="FF0000"/>
                </a:solidFill>
              </a:rPr>
              <a:t>run.sh train.py, (pre-)trained_model, generate.py, samples/, report.pdf</a:t>
            </a:r>
            <a:endParaRPr b="1" sz="1600">
              <a:solidFill>
                <a:srgbClr val="FF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zh-TW" sz="1600"/>
              <a:t>If some files are too big, upload to your cloud and download them when running your run.sh </a:t>
            </a:r>
            <a:endParaRPr b="1" sz="16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 will run your run.sh to generate images given a text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bash run.sh [testing_text.txt]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run.sh must output in </a:t>
            </a:r>
            <a:r>
              <a:rPr b="1" lang="zh-TW" sz="1600">
                <a:solidFill>
                  <a:srgbClr val="FF0000"/>
                </a:solidFill>
              </a:rPr>
              <a:t>10 minutes</a:t>
            </a:r>
            <a:r>
              <a:rPr lang="zh-TW" sz="1600"/>
              <a:t>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on Github</a:t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Only one branch </a:t>
            </a:r>
            <a:r>
              <a:rPr b="1" lang="zh-TW">
                <a:solidFill>
                  <a:srgbClr val="FF0000"/>
                </a:solidFill>
              </a:rPr>
              <a:t>master </a:t>
            </a:r>
            <a:r>
              <a:rPr lang="zh-TW">
                <a:solidFill>
                  <a:srgbClr val="000000"/>
                </a:solidFill>
              </a:rPr>
              <a:t>is needed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master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stores the model by </a:t>
            </a:r>
            <a:r>
              <a:rPr b="1" lang="zh-TW">
                <a:solidFill>
                  <a:srgbClr val="FF0000"/>
                </a:solidFill>
              </a:rPr>
              <a:t>using GAN structure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Remember to put your </a:t>
            </a:r>
            <a:r>
              <a:rPr b="1" lang="zh-TW">
                <a:solidFill>
                  <a:srgbClr val="FF0000"/>
                </a:solidFill>
              </a:rPr>
              <a:t>pre-trained models or download scripts</a:t>
            </a:r>
            <a:r>
              <a:rPr lang="zh-TW">
                <a:solidFill>
                  <a:srgbClr val="000000"/>
                </a:solidFill>
              </a:rPr>
              <a:t> so that we can run your code successfully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Format Requirement</a:t>
            </a:r>
            <a:endParaRPr/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generated images should be in Directory </a:t>
            </a:r>
            <a:r>
              <a:rPr lang="zh-TW">
                <a:solidFill>
                  <a:srgbClr val="FF0000"/>
                </a:solidFill>
              </a:rPr>
              <a:t>samples/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make sure it’s </a:t>
            </a:r>
            <a:r>
              <a:rPr lang="zh-TW">
                <a:solidFill>
                  <a:srgbClr val="FF0000"/>
                </a:solidFill>
              </a:rPr>
              <a:t>empty </a:t>
            </a:r>
            <a:r>
              <a:rPr lang="zh-TW"/>
              <a:t>before we run your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Each generated image must be </a:t>
            </a:r>
            <a:r>
              <a:rPr lang="zh-TW">
                <a:solidFill>
                  <a:srgbClr val="FF0000"/>
                </a:solidFill>
              </a:rPr>
              <a:t>64 x 64</a:t>
            </a:r>
            <a:r>
              <a:rPr lang="zh-TW"/>
              <a:t> in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please resize all training images to 64 x 64 before training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each input text, you must generate </a:t>
            </a:r>
            <a:r>
              <a:rPr lang="zh-TW">
                <a:solidFill>
                  <a:srgbClr val="FF0000"/>
                </a:solidFill>
              </a:rPr>
              <a:t>5 images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Generated img should be named as </a:t>
            </a:r>
            <a:r>
              <a:rPr b="1" lang="zh-TW">
                <a:solidFill>
                  <a:srgbClr val="FF0000"/>
                </a:solidFill>
              </a:rPr>
              <a:t>“sample_(testing_text_id)_(sample_id).jpg”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</a:t>
            </a:r>
            <a:endParaRPr b="1"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79386" l="0" r="40863" t="12795"/>
          <a:stretch/>
        </p:blipFill>
        <p:spPr>
          <a:xfrm>
            <a:off x="854879" y="3742694"/>
            <a:ext cx="6676400" cy="4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組別互評</a:t>
            </a:r>
            <a:endParaRPr/>
          </a:p>
        </p:txBody>
      </p:sp>
      <p:sp>
        <p:nvSpPr>
          <p:cNvPr id="340" name="Google Shape;34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will put your generated images in the grading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Link will be sent to your mail after HW deadline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Answer </a:t>
            </a:r>
            <a:r>
              <a:rPr b="1" lang="zh-TW">
                <a:solidFill>
                  <a:srgbClr val="FF0000"/>
                </a:solidFill>
              </a:rPr>
              <a:t>2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>
                <a:solidFill>
                  <a:srgbClr val="666666"/>
                </a:solidFill>
              </a:rPr>
              <a:t>scores for each image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Char char="○"/>
            </a:pPr>
            <a:r>
              <a:rPr lang="zh-TW">
                <a:solidFill>
                  <a:srgbClr val="CC4125"/>
                </a:solidFill>
              </a:rPr>
              <a:t>H</a:t>
            </a:r>
            <a:r>
              <a:rPr lang="zh-TW" sz="1400">
                <a:solidFill>
                  <a:srgbClr val="CC4125"/>
                </a:solidFill>
              </a:rPr>
              <a:t>ow the image fits the text</a:t>
            </a:r>
            <a:endParaRPr>
              <a:solidFill>
                <a:srgbClr val="CC412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400"/>
              <a:buChar char="○"/>
            </a:pPr>
            <a:r>
              <a:rPr lang="zh-TW">
                <a:solidFill>
                  <a:srgbClr val="CC4125"/>
                </a:solidFill>
              </a:rPr>
              <a:t>H</a:t>
            </a:r>
            <a:r>
              <a:rPr lang="zh-TW">
                <a:solidFill>
                  <a:srgbClr val="CC4125"/>
                </a:solidFill>
              </a:rPr>
              <a:t>ow the image looks real</a:t>
            </a:r>
            <a:endParaRPr>
              <a:solidFill>
                <a:srgbClr val="CC412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Scores should be integer from 1 to 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 to 5 corressponding to (super bad, bad, average, good, super good)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may score your results, so be fair when your are scoring :)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組別互評</a:t>
            </a:r>
            <a:endParaRPr/>
          </a:p>
        </p:txBody>
      </p:sp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Separate scores with a comma </a:t>
            </a:r>
            <a:r>
              <a:rPr lang="zh-TW">
                <a:solidFill>
                  <a:srgbClr val="E69138"/>
                </a:solidFill>
              </a:rPr>
              <a:t>(score for matching text, score for reality) 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50" y="2092650"/>
            <a:ext cx="5255625" cy="23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text2image generation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593100" y="2054750"/>
            <a:ext cx="1957800" cy="8949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  </a:t>
            </a:r>
            <a:r>
              <a:rPr b="1" lang="zh-TW" sz="1600"/>
              <a:t>Bird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Generative Model</a:t>
            </a:r>
            <a:endParaRPr b="1" sz="1600"/>
          </a:p>
        </p:txBody>
      </p:sp>
      <p:sp>
        <p:nvSpPr>
          <p:cNvPr id="81" name="Google Shape;81;p15"/>
          <p:cNvSpPr txBox="1"/>
          <p:nvPr/>
        </p:nvSpPr>
        <p:spPr>
          <a:xfrm>
            <a:off x="371525" y="23595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 all black bird</a:t>
            </a:r>
            <a:endParaRPr b="1" sz="1600"/>
          </a:p>
        </p:txBody>
      </p:sp>
      <p:sp>
        <p:nvSpPr>
          <p:cNvPr id="82" name="Google Shape;82;p15"/>
          <p:cNvSpPr/>
          <p:nvPr/>
        </p:nvSpPr>
        <p:spPr>
          <a:xfrm>
            <a:off x="2834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882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371525" y="30642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this flower is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white and pink</a:t>
            </a:r>
            <a:endParaRPr b="1" sz="16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048" y="3052175"/>
            <a:ext cx="1279226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038" y="1902350"/>
            <a:ext cx="1197812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3593100" y="3121550"/>
            <a:ext cx="1957800" cy="8949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Flower Generative Model</a:t>
            </a:r>
            <a:endParaRPr b="1" sz="1600"/>
          </a:p>
        </p:txBody>
      </p:sp>
      <p:sp>
        <p:nvSpPr>
          <p:cNvPr id="88" name="Google Shape;88;p15"/>
          <p:cNvSpPr/>
          <p:nvPr/>
        </p:nvSpPr>
        <p:spPr>
          <a:xfrm>
            <a:off x="2834825" y="32489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59590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report should cover?</a:t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Environment (1%)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Ex. OS, CPU, GPU, Memory, libraries you used and version,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description(3%)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Must include model strucuture, objective function for G and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do you improve your performance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Experiment settings and observation (5%)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Team division (1%)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 more than </a:t>
            </a:r>
            <a:r>
              <a:rPr lang="zh-TW">
                <a:solidFill>
                  <a:srgbClr val="FF0000"/>
                </a:solidFill>
              </a:rPr>
              <a:t>5</a:t>
            </a:r>
            <a:r>
              <a:rPr lang="zh-TW">
                <a:solidFill>
                  <a:srgbClr val="FF0000"/>
                </a:solidFill>
              </a:rPr>
              <a:t> pages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Please written in Chinese (unless you don’t know how to type Chinese)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Grading Policy (20%)</a:t>
            </a:r>
            <a:endParaRPr/>
          </a:p>
        </p:txBody>
      </p:sp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311700" y="1266325"/>
            <a:ext cx="85206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Wrong output format will not be graded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Report (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%)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Code (5%)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ou will be scored only if you use GAN and output results in 10 minutes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 strike="sngStrike">
                <a:latin typeface="Arial"/>
                <a:ea typeface="Arial"/>
                <a:cs typeface="Arial"/>
                <a:sym typeface="Arial"/>
              </a:rPr>
              <a:t>Baseline </a:t>
            </a:r>
            <a:endParaRPr sz="2000" strike="sngStrike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組別互評 (5%)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Bonus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組別互評 top 3 (5%, 3%, 2%)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Generate images beyond faces and show results in report (10%)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Other Policy</a:t>
            </a:r>
            <a:endParaRPr/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Late policy: 30% off per day late afterwards.</a:t>
            </a:r>
            <a:br>
              <a:rPr lang="zh-TW"/>
            </a:br>
            <a:r>
              <a:rPr lang="zh-TW"/>
              <a:t>[Delay form will be announced afterwards]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 plagiarism is allowed.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text2image generation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440700" y="2220500"/>
            <a:ext cx="1957800" cy="1681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Anime Generative Model</a:t>
            </a:r>
            <a:endParaRPr b="1" sz="16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150" y="2810913"/>
            <a:ext cx="1681925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9125" y="22071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 man with no hair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and one red strong fist</a:t>
            </a:r>
            <a:endParaRPr b="1" sz="1600"/>
          </a:p>
        </p:txBody>
      </p:sp>
      <p:sp>
        <p:nvSpPr>
          <p:cNvPr id="99" name="Google Shape;99;p16"/>
          <p:cNvSpPr txBox="1"/>
          <p:nvPr/>
        </p:nvSpPr>
        <p:spPr>
          <a:xfrm>
            <a:off x="66725" y="304535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 girl with blue hair, blue eyes and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twin ponytail</a:t>
            </a:r>
            <a:endParaRPr b="1" sz="1600"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097" y="1135576"/>
            <a:ext cx="1074227" cy="19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26824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824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501825" y="23345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501825" y="332512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533925" y="4586190"/>
            <a:ext cx="7876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感謝樊恩宇助教蒐集data</a:t>
            </a:r>
            <a:endParaRPr sz="12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100" y="1113925"/>
            <a:ext cx="5781215" cy="33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5" y="1555525"/>
            <a:ext cx="1568825" cy="24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1793730" y="4357590"/>
            <a:ext cx="7876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http://konachan.net/post/show/239400/aikatsu-clouds-flowers-hikami_sumire-hiten_goane_r</a:t>
            </a:r>
            <a:endParaRPr sz="1200"/>
          </a:p>
        </p:txBody>
      </p:sp>
      <p:sp>
        <p:nvSpPr>
          <p:cNvPr id="115" name="Google Shape;115;p17"/>
          <p:cNvSpPr/>
          <p:nvPr/>
        </p:nvSpPr>
        <p:spPr>
          <a:xfrm>
            <a:off x="2634052" y="1929250"/>
            <a:ext cx="729600" cy="138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-609075" y="3976600"/>
            <a:ext cx="4221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Not all tags are useful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502450" y="1812445"/>
            <a:ext cx="1310700" cy="138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and training tips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Conditional GAN for text2image generation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9"/>
          <p:cNvGrpSpPr/>
          <p:nvPr/>
        </p:nvGrpSpPr>
        <p:grpSpPr>
          <a:xfrm>
            <a:off x="83100" y="1747272"/>
            <a:ext cx="8908499" cy="2341177"/>
            <a:chOff x="83100" y="1366272"/>
            <a:chExt cx="8908499" cy="2341177"/>
          </a:xfrm>
        </p:grpSpPr>
        <p:pic>
          <p:nvPicPr>
            <p:cNvPr id="130" name="Google Shape;13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366272"/>
              <a:ext cx="8832299" cy="2341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9"/>
            <p:cNvSpPr txBox="1"/>
            <p:nvPr/>
          </p:nvSpPr>
          <p:spPr>
            <a:xfrm>
              <a:off x="83100" y="2786650"/>
              <a:ext cx="1994100" cy="401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</a:t>
              </a:r>
              <a:r>
                <a:rPr b="1" lang="zh-TW" sz="1200">
                  <a:solidFill>
                    <a:srgbClr val="FF0000"/>
                  </a:solidFill>
                </a:rPr>
                <a:t>noise_dim+text_dim)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6281500" y="3055850"/>
              <a:ext cx="24036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</a:t>
              </a:r>
              <a:r>
                <a:rPr b="1" lang="zh-TW" sz="1200">
                  <a:solidFill>
                    <a:srgbClr val="FF0000"/>
                  </a:solidFill>
                </a:rPr>
                <a:t>4, 4, channel_dim+text_dim)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sp>
        <p:nvSpPr>
          <p:cNvPr id="133" name="Google Shape;133;p19"/>
          <p:cNvSpPr txBox="1"/>
          <p:nvPr/>
        </p:nvSpPr>
        <p:spPr>
          <a:xfrm>
            <a:off x="3506125" y="1497100"/>
            <a:ext cx="4449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4986000" y="4545105"/>
            <a:ext cx="384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Paper: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https://arxiv.org/pdf/1605.05396.pdf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4460348" y="832913"/>
            <a:ext cx="1472100" cy="1348085"/>
            <a:chOff x="4460348" y="832913"/>
            <a:chExt cx="1472100" cy="1348085"/>
          </a:xfrm>
        </p:grpSpPr>
        <p:pic>
          <p:nvPicPr>
            <p:cNvPr id="136" name="Google Shape;13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4649" y="1237923"/>
              <a:ext cx="914125" cy="94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9"/>
            <p:cNvSpPr txBox="1"/>
            <p:nvPr/>
          </p:nvSpPr>
          <p:spPr>
            <a:xfrm>
              <a:off x="4460348" y="832913"/>
              <a:ext cx="1472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600">
                  <a:solidFill>
                    <a:srgbClr val="FF0000"/>
                  </a:solidFill>
                </a:rPr>
                <a:t>real img</a:t>
              </a:r>
              <a:endParaRPr b="1" sz="1600">
                <a:solidFill>
                  <a:srgbClr val="FF0000"/>
                </a:solidFill>
              </a:endParaRPr>
            </a:p>
          </p:txBody>
        </p:sp>
      </p:grpSp>
      <p:sp>
        <p:nvSpPr>
          <p:cNvPr id="138" name="Google Shape;138;p19"/>
          <p:cNvSpPr txBox="1"/>
          <p:nvPr/>
        </p:nvSpPr>
        <p:spPr>
          <a:xfrm>
            <a:off x="4612748" y="3804713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fake</a:t>
            </a:r>
            <a:r>
              <a:rPr b="1" lang="zh-TW" sz="1600">
                <a:solidFill>
                  <a:srgbClr val="FF0000"/>
                </a:solidFill>
              </a:rPr>
              <a:t> img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83100" y="2558050"/>
            <a:ext cx="1472100" cy="40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</a:rPr>
              <a:t>linear transform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Details </a:t>
            </a:r>
            <a:r>
              <a:rPr lang="zh-TW"/>
              <a:t>for</a:t>
            </a:r>
            <a:r>
              <a:rPr lang="zh-TW"/>
              <a:t> training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Updates between Generator and Discriminator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1 : 1 or 2 :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ADAM with lr = 0.0002, momentum = 0.5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gaussian or uniform noise dim = 100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batch size = 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epoch = 600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Practically, epoch = 300 is enough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feature process tool - Skip-thought vector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50620" l="0" r="22666" t="11868"/>
          <a:stretch/>
        </p:blipFill>
        <p:spPr>
          <a:xfrm>
            <a:off x="286625" y="1250700"/>
            <a:ext cx="8520599" cy="23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10300" y="3584900"/>
            <a:ext cx="7992000" cy="92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69138"/>
                </a:solidFill>
              </a:rPr>
              <a:t>No matter which </a:t>
            </a:r>
            <a:r>
              <a:rPr lang="zh-TW" sz="1800">
                <a:solidFill>
                  <a:srgbClr val="E69138"/>
                </a:solidFill>
              </a:rPr>
              <a:t>tool you use to process text input, please make sure you include that pre-trained model in your repository to let us run your code successfully.</a:t>
            </a:r>
            <a:endParaRPr sz="1800">
              <a:solidFill>
                <a:srgbClr val="E69138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264475" y="4516750"/>
            <a:ext cx="6147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skip-thought source code: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https://github.com/ryankiros/skip-thoughts</a:t>
            </a:r>
            <a:endParaRPr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